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Quicksand"/>
      <p:regular r:id="rId47"/>
      <p:bold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icksand-bold.fntdata"/><Relationship Id="rId47" Type="http://schemas.openxmlformats.org/officeDocument/2006/relationships/font" Target="fonts/Quicksand-regular.fntdata"/><Relationship Id="rId49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 am sang gyun.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 will introduce two candidates.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First one is shading quiz.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Basically, as a drawing, shading is a drawing to depict levels of darkness.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Fundamentally, it needs…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 fact, currently, I am TA of presentation technique course in industrial design. I and my professor found that many students have hard time to learn shading. And professor proposed ‘why don’t we make it as a quiz game?’.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So, I bring a part of that idea into this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first, user picks one of 3d models.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 rotate it until having a specific view to shade.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by modifying the resolution of the model, user can change the level of difficulty.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gives a globe for shading.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This globe can implicate the light condition.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user can use it as a gray-color chooser by touching on specific area of globe.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user can apply the color on specific area or triangle of the model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When shading is done.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application internally compares the result made by user with a calculated model using normals, light, camera and etc.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it can give the score or accuracy as a result of quiz.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 addition, at the beginning of the game, user might choose material for model which makes game more challenging.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is a single-playing quiz game.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doesn’t need any server or external DataBase.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It runs on local Android device.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second one is blowing bubble.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Everybody used to play with soap bubbles.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Fly a bubble and steer the direction by blowing it.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is a game </a:t>
            </a:r>
            <a:r>
              <a:rPr lang="en"/>
              <a:t>trying </a:t>
            </a:r>
            <a:r>
              <a:rPr lang="en"/>
              <a:t>to fly a bubble as far as you can while avoiding obstacles.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 sense the blow, it uses sound level sensor embedded in Android device.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first, it needs blow to fly bubble.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Basically, camera sustains the tail-view of the bubble by following it.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According to user’s blow, it might simulate natural squashing behavior of bubble using spring-mass model.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User can look around the bubble by tilting and rotating the device.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 user can blow the bubble in current normal direction of screen.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When bubble hits obstacles including trees or birds something like that,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bubble bursts and the record pops up.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is also single-playing game without server or external DB.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runs on local Android device.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Next presenter is 종민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Relationship Id="rId5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33.png"/><Relationship Id="rId6" Type="http://schemas.openxmlformats.org/officeDocument/2006/relationships/image" Target="../media/image10.png"/><Relationship Id="rId7" Type="http://schemas.openxmlformats.org/officeDocument/2006/relationships/image" Target="../media/image36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10.png"/><Relationship Id="rId7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9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09.png"/><Relationship Id="rId6" Type="http://schemas.openxmlformats.org/officeDocument/2006/relationships/image" Target="../media/image30.png"/><Relationship Id="rId7" Type="http://schemas.openxmlformats.org/officeDocument/2006/relationships/image" Target="../media/image43.png"/><Relationship Id="rId8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9.png"/><Relationship Id="rId4" Type="http://schemas.openxmlformats.org/officeDocument/2006/relationships/image" Target="../media/image52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9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09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9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Relationship Id="rId4" Type="http://schemas.openxmlformats.org/officeDocument/2006/relationships/image" Target="../media/image01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jpg"/><Relationship Id="rId4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Candidates Presentation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Team 4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Hun-Min Park, Sang-Gyun An, JongMin Jin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311708" y="22613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300">
                <a:solidFill>
                  <a:srgbClr val="000000"/>
                </a:solidFill>
              </a:rPr>
              <a:t>Shading Quiz</a:t>
            </a:r>
          </a:p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Sang-Gyun An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75" y="703150"/>
            <a:ext cx="2641049" cy="2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Shading is a drawing to express levels of darkness.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 needs basic calculation to know brightness of specific area.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Presentation Technique (ID217).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Make shading as a quiz!</a:t>
            </a:r>
            <a:br>
              <a:rPr lang="en"/>
            </a:b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875" y="2883099"/>
            <a:ext cx="3565425" cy="213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762" y="151499"/>
            <a:ext cx="1755650" cy="25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94747">
            <a:off x="7789782" y="251437"/>
            <a:ext cx="1744485" cy="28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Shape 164"/>
          <p:cNvGrpSpPr/>
          <p:nvPr/>
        </p:nvGrpSpPr>
        <p:grpSpPr>
          <a:xfrm>
            <a:off x="1753430" y="1270568"/>
            <a:ext cx="1735619" cy="3465824"/>
            <a:chOff x="4838000" y="1257050"/>
            <a:chExt cx="1658499" cy="3311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2569" l="0" r="16310" t="-2570"/>
          <a:stretch/>
        </p:blipFill>
        <p:spPr>
          <a:xfrm>
            <a:off x="1894962" y="1761487"/>
            <a:ext cx="1452549" cy="22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Pick a 3D Model 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30" y="1270568"/>
            <a:ext cx="1735619" cy="34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18" y="1270568"/>
            <a:ext cx="1735619" cy="34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275" y="3373750"/>
            <a:ext cx="2841876" cy="2841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Shape 172"/>
          <p:cNvGrpSpPr/>
          <p:nvPr/>
        </p:nvGrpSpPr>
        <p:grpSpPr>
          <a:xfrm>
            <a:off x="3781310" y="1758577"/>
            <a:ext cx="1520459" cy="2602645"/>
            <a:chOff x="3781310" y="1758577"/>
            <a:chExt cx="1520459" cy="2602645"/>
          </a:xfrm>
        </p:grpSpPr>
        <p:sp>
          <p:nvSpPr>
            <p:cNvPr id="173" name="Shape 173"/>
            <p:cNvSpPr/>
            <p:nvPr/>
          </p:nvSpPr>
          <p:spPr>
            <a:xfrm>
              <a:off x="3781310" y="1758577"/>
              <a:ext cx="1520459" cy="26026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4" name="Shape 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6872" y="2372834"/>
              <a:ext cx="1304737" cy="1261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Shape 175"/>
          <p:cNvGrpSpPr/>
          <p:nvPr/>
        </p:nvGrpSpPr>
        <p:grpSpPr>
          <a:xfrm>
            <a:off x="5695585" y="1758577"/>
            <a:ext cx="1520400" cy="2602500"/>
            <a:chOff x="3781310" y="1758577"/>
            <a:chExt cx="1520400" cy="2602500"/>
          </a:xfrm>
        </p:grpSpPr>
        <p:sp>
          <p:nvSpPr>
            <p:cNvPr id="176" name="Shape 176"/>
            <p:cNvSpPr/>
            <p:nvPr/>
          </p:nvSpPr>
          <p:spPr>
            <a:xfrm>
              <a:off x="3781310" y="1758577"/>
              <a:ext cx="1520400" cy="2602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7" name="Shape 1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6872" y="2372834"/>
              <a:ext cx="1304737" cy="1261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59542">
            <a:off x="5838600" y="1892935"/>
            <a:ext cx="1364023" cy="133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5600025" y="2377125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625" y="2377125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101" y="1213408"/>
            <a:ext cx="1861002" cy="371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Shape 186"/>
          <p:cNvGrpSpPr/>
          <p:nvPr/>
        </p:nvGrpSpPr>
        <p:grpSpPr>
          <a:xfrm>
            <a:off x="2859452" y="1736671"/>
            <a:ext cx="1630200" cy="2790600"/>
            <a:chOff x="2859452" y="1736671"/>
            <a:chExt cx="1630200" cy="2790600"/>
          </a:xfrm>
        </p:grpSpPr>
        <p:sp>
          <p:nvSpPr>
            <p:cNvPr id="187" name="Shape 187"/>
            <p:cNvSpPr/>
            <p:nvPr/>
          </p:nvSpPr>
          <p:spPr>
            <a:xfrm>
              <a:off x="2859452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88" name="Shape 188"/>
            <p:cNvPicPr preferRelativeResize="0"/>
            <p:nvPr/>
          </p:nvPicPr>
          <p:blipFill rotWithShape="1">
            <a:blip r:embed="rId4">
              <a:alphaModFix/>
            </a:blip>
            <a:srcRect b="19100" l="79934" r="0" t="0"/>
            <a:stretch/>
          </p:blipFill>
          <p:spPr>
            <a:xfrm>
              <a:off x="2978000" y="2201393"/>
              <a:ext cx="1393200" cy="1739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UI Prototype: Change difficulty by resolution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660" y="1213358"/>
            <a:ext cx="1860937" cy="371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023007" y="1736603"/>
            <a:ext cx="1630199" cy="27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2978000" y="3984700"/>
            <a:ext cx="1393200" cy="385200"/>
            <a:chOff x="1711875" y="3984700"/>
            <a:chExt cx="1393200" cy="385200"/>
          </a:xfrm>
        </p:grpSpPr>
        <p:cxnSp>
          <p:nvCxnSpPr>
            <p:cNvPr id="193" name="Shape 193"/>
            <p:cNvCxnSpPr/>
            <p:nvPr/>
          </p:nvCxnSpPr>
          <p:spPr>
            <a:xfrm>
              <a:off x="1711875" y="4177300"/>
              <a:ext cx="13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4" name="Shape 194"/>
            <p:cNvSpPr/>
            <p:nvPr/>
          </p:nvSpPr>
          <p:spPr>
            <a:xfrm>
              <a:off x="1889725" y="3984700"/>
              <a:ext cx="88800" cy="385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" name="Shape 195"/>
          <p:cNvCxnSpPr/>
          <p:nvPr/>
        </p:nvCxnSpPr>
        <p:spPr>
          <a:xfrm>
            <a:off x="5141525" y="4177300"/>
            <a:ext cx="13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" name="Shape 196"/>
          <p:cNvSpPr/>
          <p:nvPr/>
        </p:nvSpPr>
        <p:spPr>
          <a:xfrm>
            <a:off x="6208575" y="3984700"/>
            <a:ext cx="88800" cy="38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429425" y="3495650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5469650" y="3495650"/>
            <a:ext cx="2841876" cy="28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699450" y="173660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Easy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862975" y="173660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Hard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19100" l="39967" r="39967" t="0"/>
          <a:stretch/>
        </p:blipFill>
        <p:spPr>
          <a:xfrm>
            <a:off x="5141499" y="2201400"/>
            <a:ext cx="1393200" cy="17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" name="Shape 209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1" name="Shape 211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2" name="Shape 212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 (Lighting condition) 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53268" l="26394" r="48169" t="0"/>
          <a:stretch/>
        </p:blipFill>
        <p:spPr>
          <a:xfrm rot="2700002">
            <a:off x="6920690" y="2539099"/>
            <a:ext cx="1560325" cy="15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38750">
            <a:off x="7358000" y="938010"/>
            <a:ext cx="2028445" cy="1024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Shape 220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21" name="Shape 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Shape 222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23" name="Shape 223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4" name="Shape 224"/>
              <p:cNvPicPr preferRelativeResize="0"/>
              <p:nvPr/>
            </p:nvPicPr>
            <p:blipFill rotWithShape="1">
              <a:blip r:embed="rId6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5" name="Shape 225"/>
            <p:cNvPicPr preferRelativeResize="0"/>
            <p:nvPr/>
          </p:nvPicPr>
          <p:blipFill rotWithShape="1">
            <a:blip r:embed="rId3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6" name="Shape 226"/>
          <p:cNvCxnSpPr/>
          <p:nvPr/>
        </p:nvCxnSpPr>
        <p:spPr>
          <a:xfrm flipH="1" rot="10800000">
            <a:off x="5567700" y="3637250"/>
            <a:ext cx="1303500" cy="4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3" name="Shape 233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34" name="Shape 234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5" name="Shape 235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6" name="Shape 236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Globe (color chooser)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53268" l="26394" r="48169" t="0"/>
          <a:stretch/>
        </p:blipFill>
        <p:spPr>
          <a:xfrm rot="2700002">
            <a:off x="6920690" y="2539099"/>
            <a:ext cx="1560325" cy="15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975" y="3006575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637844" y="3899637"/>
            <a:ext cx="1428674" cy="14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Shape 241"/>
          <p:cNvCxnSpPr/>
          <p:nvPr/>
        </p:nvCxnSpPr>
        <p:spPr>
          <a:xfrm flipH="1" rot="10800000">
            <a:off x="5567700" y="3637250"/>
            <a:ext cx="1303500" cy="4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Shape 246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8" name="Shape 248"/>
            <p:cNvGrpSpPr/>
            <p:nvPr/>
          </p:nvGrpSpPr>
          <p:grpSpPr>
            <a:xfrm>
              <a:off x="3892527" y="1736671"/>
              <a:ext cx="1630200" cy="2790600"/>
              <a:chOff x="2859452" y="1736671"/>
              <a:chExt cx="1630200" cy="2790600"/>
            </a:xfrm>
          </p:grpSpPr>
          <p:sp>
            <p:nvSpPr>
              <p:cNvPr id="249" name="Shape 249"/>
              <p:cNvSpPr/>
              <p:nvPr/>
            </p:nvSpPr>
            <p:spPr>
              <a:xfrm>
                <a:off x="2859452" y="1736671"/>
                <a:ext cx="1630200" cy="2790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0" name="Shape 250"/>
              <p:cNvPicPr preferRelativeResize="0"/>
              <p:nvPr/>
            </p:nvPicPr>
            <p:blipFill rotWithShape="1">
              <a:blip r:embed="rId4">
                <a:alphaModFix/>
              </a:blip>
              <a:srcRect b="19100" l="79934" r="0" t="0"/>
              <a:stretch/>
            </p:blipFill>
            <p:spPr>
              <a:xfrm>
                <a:off x="2978000" y="2201393"/>
                <a:ext cx="1393200" cy="17399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1" name="Shape 251"/>
            <p:cNvPicPr preferRelativeResize="0"/>
            <p:nvPr/>
          </p:nvPicPr>
          <p:blipFill rotWithShape="1">
            <a:blip r:embed="rId5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Coloring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2575" y="2973850"/>
            <a:ext cx="263650" cy="232025"/>
          </a:xfrm>
          <a:custGeom>
            <a:pathLst>
              <a:path extrusionOk="0" h="9281" w="10546">
                <a:moveTo>
                  <a:pt x="0" y="0"/>
                </a:moveTo>
                <a:lnTo>
                  <a:pt x="1265" y="9281"/>
                </a:lnTo>
                <a:lnTo>
                  <a:pt x="1054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924" y="2833012"/>
            <a:ext cx="1045348" cy="104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6386070" y="2267090"/>
            <a:ext cx="992932" cy="873829"/>
          </a:xfrm>
          <a:custGeom>
            <a:pathLst>
              <a:path extrusionOk="0" h="9281" w="10546">
                <a:moveTo>
                  <a:pt x="0" y="0"/>
                </a:moveTo>
                <a:lnTo>
                  <a:pt x="1265" y="9281"/>
                </a:lnTo>
                <a:lnTo>
                  <a:pt x="10546" y="0"/>
                </a:lnTo>
                <a:close/>
              </a:path>
            </a:pathLst>
          </a:custGeom>
          <a:solidFill>
            <a:srgbClr val="999999"/>
          </a:solidFill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256" name="Shape 256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>
            <a:off x="5776399" y="1660479"/>
            <a:ext cx="3936900" cy="39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Shape 257"/>
          <p:cNvCxnSpPr/>
          <p:nvPr/>
        </p:nvCxnSpPr>
        <p:spPr>
          <a:xfrm>
            <a:off x="4923825" y="3401225"/>
            <a:ext cx="1302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grpSp>
        <p:nvGrpSpPr>
          <p:cNvPr id="263" name="Shape 263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64" name="Shape 2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Shape 265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66" name="Shape 266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Shape 268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grpSp>
        <p:nvGrpSpPr>
          <p:cNvPr id="274" name="Shape 274"/>
          <p:cNvGrpSpPr/>
          <p:nvPr/>
        </p:nvGrpSpPr>
        <p:grpSpPr>
          <a:xfrm>
            <a:off x="3641498" y="1213408"/>
            <a:ext cx="1861002" cy="3716197"/>
            <a:chOff x="3777176" y="1213408"/>
            <a:chExt cx="1861002" cy="3716197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Shape 276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77" name="Shape 277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Shape 278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Shape 279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7">
            <a:alphaModFix/>
          </a:blip>
          <a:srcRect b="50184" l="50389" r="0" t="0"/>
          <a:stretch/>
        </p:blipFill>
        <p:spPr>
          <a:xfrm>
            <a:off x="6171300" y="2280574"/>
            <a:ext cx="1491750" cy="15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8">
            <a:alphaModFix/>
          </a:blip>
          <a:srcRect b="0" l="0" r="0" t="9706"/>
          <a:stretch/>
        </p:blipFill>
        <p:spPr>
          <a:xfrm rot="3246567">
            <a:off x="7190740" y="2444013"/>
            <a:ext cx="1482518" cy="88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738750">
            <a:off x="7358000" y="938010"/>
            <a:ext cx="2028445" cy="102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5286675" y="2738261"/>
            <a:ext cx="729600" cy="291900"/>
          </a:xfrm>
          <a:prstGeom prst="leftRightArrow">
            <a:avLst>
              <a:gd fmla="val 470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Minesweeper 3D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(박훈민)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25" y="1215049"/>
            <a:ext cx="3291249" cy="32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3596850" y="1213408"/>
            <a:ext cx="1950300" cy="3716197"/>
            <a:chOff x="3732475" y="1213408"/>
            <a:chExt cx="1950300" cy="3716197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7176" y="12134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3892527" y="1736671"/>
              <a:ext cx="1630200" cy="279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 b="53268" l="26394" r="48169" t="0"/>
            <a:stretch/>
          </p:blipFill>
          <p:spPr>
            <a:xfrm rot="2700000">
              <a:off x="4905117" y="3858622"/>
              <a:ext cx="512721" cy="51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 rotWithShape="1">
            <a:blip r:embed="rId5">
              <a:alphaModFix amt="69000"/>
            </a:blip>
            <a:srcRect b="50184" l="50389" r="0" t="0"/>
            <a:stretch/>
          </p:blipFill>
          <p:spPr>
            <a:xfrm>
              <a:off x="3961750" y="2277599"/>
              <a:ext cx="1491750" cy="1581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 txBox="1"/>
            <p:nvPr/>
          </p:nvSpPr>
          <p:spPr>
            <a:xfrm>
              <a:off x="3732475" y="1791675"/>
              <a:ext cx="1950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latin typeface="Oswald"/>
                  <a:ea typeface="Oswald"/>
                  <a:cs typeface="Oswald"/>
                  <a:sym typeface="Oswald"/>
                </a:rPr>
                <a:t>90% Accurate</a:t>
              </a:r>
            </a:p>
          </p:txBody>
        </p:sp>
      </p:grpSp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Scoring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6">
            <a:alphaModFix amt="55000"/>
          </a:blip>
          <a:stretch>
            <a:fillRect/>
          </a:stretch>
        </p:blipFill>
        <p:spPr>
          <a:xfrm>
            <a:off x="4298950" y="2697337"/>
            <a:ext cx="284187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7">
            <a:alphaModFix/>
          </a:blip>
          <a:srcRect b="50184" l="50389" r="0" t="0"/>
          <a:stretch/>
        </p:blipFill>
        <p:spPr>
          <a:xfrm>
            <a:off x="6171300" y="2280574"/>
            <a:ext cx="1491750" cy="15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5286675" y="2738261"/>
            <a:ext cx="729600" cy="291900"/>
          </a:xfrm>
          <a:prstGeom prst="leftRightArrow">
            <a:avLst>
              <a:gd fmla="val 470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Shape 302"/>
          <p:cNvGrpSpPr/>
          <p:nvPr/>
        </p:nvGrpSpPr>
        <p:grpSpPr>
          <a:xfrm>
            <a:off x="3641498" y="1289608"/>
            <a:ext cx="1861002" cy="3716197"/>
            <a:chOff x="3641726" y="1289608"/>
            <a:chExt cx="1861002" cy="3716197"/>
          </a:xfrm>
        </p:grpSpPr>
        <p:pic>
          <p:nvPicPr>
            <p:cNvPr id="303" name="Shape 3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1726" y="1289608"/>
              <a:ext cx="1861002" cy="3716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Shape 304"/>
            <p:cNvSpPr/>
            <p:nvPr/>
          </p:nvSpPr>
          <p:spPr>
            <a:xfrm>
              <a:off x="3756882" y="1812803"/>
              <a:ext cx="1630200" cy="279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05" name="Shape 305"/>
            <p:cNvPicPr preferRelativeResize="0"/>
            <p:nvPr/>
          </p:nvPicPr>
          <p:blipFill rotWithShape="1">
            <a:blip r:embed="rId4">
              <a:alphaModFix/>
            </a:blip>
            <a:srcRect b="7961" l="15480" r="17477" t="19789"/>
            <a:stretch/>
          </p:blipFill>
          <p:spPr>
            <a:xfrm>
              <a:off x="3768225" y="3395724"/>
              <a:ext cx="1602649" cy="1207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Shape 3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4450" y="1812800"/>
              <a:ext cx="1630200" cy="163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Changing difficulty by material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3422" l="58027" r="2487" t="26308"/>
          <a:stretch/>
        </p:blipFill>
        <p:spPr>
          <a:xfrm>
            <a:off x="6235874" y="1637200"/>
            <a:ext cx="1044124" cy="104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7">
            <a:alphaModFix/>
          </a:blip>
          <a:srcRect b="37762" l="45651" r="40968" t="39271"/>
          <a:stretch/>
        </p:blipFill>
        <p:spPr>
          <a:xfrm>
            <a:off x="6235875" y="3305350"/>
            <a:ext cx="1044124" cy="10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5782787" y="4313450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Hard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782787" y="2685875"/>
            <a:ext cx="195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Oswald"/>
                <a:ea typeface="Oswald"/>
                <a:cs typeface="Oswald"/>
                <a:sym typeface="Oswald"/>
              </a:rPr>
              <a:t>Easy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>
            <a:off x="4203525" y="3571850"/>
            <a:ext cx="2841876" cy="28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hape 317"/>
          <p:cNvCxnSpPr/>
          <p:nvPr/>
        </p:nvCxnSpPr>
        <p:spPr>
          <a:xfrm>
            <a:off x="5999100" y="2976125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8" name="Shape 318"/>
          <p:cNvSpPr/>
          <p:nvPr/>
        </p:nvSpPr>
        <p:spPr>
          <a:xfrm>
            <a:off x="6349200" y="1259250"/>
            <a:ext cx="2560800" cy="317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sp>
        <p:nvSpPr>
          <p:cNvPr id="319" name="Shape 319"/>
          <p:cNvSpPr/>
          <p:nvPr/>
        </p:nvSpPr>
        <p:spPr>
          <a:xfrm>
            <a:off x="2874200" y="1259250"/>
            <a:ext cx="3288300" cy="360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cxnSp>
        <p:nvCxnSpPr>
          <p:cNvPr id="320" name="Shape 320"/>
          <p:cNvCxnSpPr/>
          <p:nvPr/>
        </p:nvCxnSpPr>
        <p:spPr>
          <a:xfrm rot="10800000">
            <a:off x="1402450" y="3030500"/>
            <a:ext cx="18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/>
          <p:nvPr/>
        </p:nvSpPr>
        <p:spPr>
          <a:xfrm>
            <a:off x="3115250" y="2763550"/>
            <a:ext cx="2895000" cy="19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323" name="Shape 323"/>
          <p:cNvSpPr/>
          <p:nvPr/>
        </p:nvSpPr>
        <p:spPr>
          <a:xfrm>
            <a:off x="3704800" y="4005992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cxnSp>
        <p:nvCxnSpPr>
          <p:cNvPr id="324" name="Shape 324"/>
          <p:cNvCxnSpPr>
            <a:stCxn id="323" idx="1"/>
          </p:cNvCxnSpPr>
          <p:nvPr/>
        </p:nvCxnSpPr>
        <p:spPr>
          <a:xfrm rot="10800000">
            <a:off x="1402600" y="4188242"/>
            <a:ext cx="23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/>
          <p:nvPr/>
        </p:nvSpPr>
        <p:spPr>
          <a:xfrm>
            <a:off x="3704800" y="3433024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Touch screen</a:t>
            </a:r>
          </a:p>
        </p:txBody>
      </p:sp>
      <p:cxnSp>
        <p:nvCxnSpPr>
          <p:cNvPr id="326" name="Shape 326"/>
          <p:cNvCxnSpPr/>
          <p:nvPr/>
        </p:nvCxnSpPr>
        <p:spPr>
          <a:xfrm>
            <a:off x="937625" y="3615275"/>
            <a:ext cx="258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7" name="Shape 327"/>
          <p:cNvSpPr/>
          <p:nvPr/>
        </p:nvSpPr>
        <p:spPr>
          <a:xfrm>
            <a:off x="364425" y="2237550"/>
            <a:ext cx="980400" cy="25761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2026287" y="26600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026287" y="32643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901725" y="3861300"/>
            <a:ext cx="113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99" y="2043771"/>
            <a:ext cx="980400" cy="4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24" y="1849237"/>
            <a:ext cx="752275" cy="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350" y="2035370"/>
            <a:ext cx="1172460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6806100" y="33586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335" name="Shape 335"/>
          <p:cNvSpPr/>
          <p:nvPr/>
        </p:nvSpPr>
        <p:spPr>
          <a:xfrm>
            <a:off x="6806100" y="381578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336" name="Shape 336"/>
          <p:cNvSpPr/>
          <p:nvPr/>
        </p:nvSpPr>
        <p:spPr>
          <a:xfrm>
            <a:off x="6806100" y="290153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Light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949" y="331574"/>
            <a:ext cx="3940099" cy="29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ctrTitle"/>
          </p:nvPr>
        </p:nvSpPr>
        <p:spPr>
          <a:xfrm>
            <a:off x="311708" y="22613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Blowing Bubble</a:t>
            </a:r>
          </a:p>
        </p:txBody>
      </p:sp>
      <p:sp>
        <p:nvSpPr>
          <p:cNvPr id="343" name="Shape 343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Sang-Gyun 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Story + Summary</a:t>
            </a:r>
          </a:p>
        </p:txBody>
      </p:sp>
      <p:grpSp>
        <p:nvGrpSpPr>
          <p:cNvPr id="349" name="Shape 349"/>
          <p:cNvGrpSpPr/>
          <p:nvPr/>
        </p:nvGrpSpPr>
        <p:grpSpPr>
          <a:xfrm rot="1585354">
            <a:off x="6590800" y="2501287"/>
            <a:ext cx="2627564" cy="2678639"/>
            <a:chOff x="5398200" y="1518025"/>
            <a:chExt cx="3397950" cy="3464000"/>
          </a:xfrm>
        </p:grpSpPr>
        <p:pic>
          <p:nvPicPr>
            <p:cNvPr id="350" name="Shape 350"/>
            <p:cNvPicPr preferRelativeResize="0"/>
            <p:nvPr/>
          </p:nvPicPr>
          <p:blipFill rotWithShape="1">
            <a:blip r:embed="rId3">
              <a:alphaModFix/>
            </a:blip>
            <a:srcRect b="0" l="28305" r="0" t="0"/>
            <a:stretch/>
          </p:blipFill>
          <p:spPr>
            <a:xfrm>
              <a:off x="5621849" y="1518025"/>
              <a:ext cx="3174300" cy="332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/>
            <p:nvPr/>
          </p:nvSpPr>
          <p:spPr>
            <a:xfrm>
              <a:off x="5398200" y="3602925"/>
              <a:ext cx="789000" cy="137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Shape 352"/>
          <p:cNvSpPr/>
          <p:nvPr/>
        </p:nvSpPr>
        <p:spPr>
          <a:xfrm>
            <a:off x="5519075" y="2257450"/>
            <a:ext cx="1091700" cy="10917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5156750" y="1953925"/>
            <a:ext cx="1337700" cy="1337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4779475" y="1651575"/>
            <a:ext cx="1515600" cy="151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Bubble</a:t>
            </a:r>
          </a:p>
        </p:txBody>
      </p:sp>
      <p:cxnSp>
        <p:nvCxnSpPr>
          <p:cNvPr id="355" name="Shape 355"/>
          <p:cNvCxnSpPr/>
          <p:nvPr/>
        </p:nvCxnSpPr>
        <p:spPr>
          <a:xfrm rot="10800000">
            <a:off x="6013225" y="2739325"/>
            <a:ext cx="801300" cy="5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4467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 used to play with soap bubbles.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Fly a bubble and steer the direction by blowing it.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Try to fly a bubble as far as you can while avoiding obstacles.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To sense blow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3045895" y="1828303"/>
            <a:ext cx="2864178" cy="2342320"/>
            <a:chOff x="311699" y="1912664"/>
            <a:chExt cx="4319377" cy="3532379"/>
          </a:xfrm>
        </p:grpSpPr>
        <p:pic>
          <p:nvPicPr>
            <p:cNvPr id="363" name="Shape 363"/>
            <p:cNvPicPr preferRelativeResize="0"/>
            <p:nvPr/>
          </p:nvPicPr>
          <p:blipFill rotWithShape="1">
            <a:blip r:embed="rId3">
              <a:alphaModFix/>
            </a:blip>
            <a:srcRect b="40216" l="28303" r="23180" t="0"/>
            <a:stretch/>
          </p:blipFill>
          <p:spPr>
            <a:xfrm rot="1585242">
              <a:off x="1771899" y="2720217"/>
              <a:ext cx="2478420" cy="22931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4" name="Shape 364"/>
            <p:cNvGrpSpPr/>
            <p:nvPr/>
          </p:nvGrpSpPr>
          <p:grpSpPr>
            <a:xfrm>
              <a:off x="311699" y="1912664"/>
              <a:ext cx="1269237" cy="2629129"/>
              <a:chOff x="2838499" y="1459800"/>
              <a:chExt cx="1419251" cy="2939874"/>
            </a:xfrm>
          </p:grpSpPr>
          <p:pic>
            <p:nvPicPr>
              <p:cNvPr id="365" name="Shape 365"/>
              <p:cNvPicPr preferRelativeResize="0"/>
              <p:nvPr/>
            </p:nvPicPr>
            <p:blipFill rotWithShape="1">
              <a:blip r:embed="rId4">
                <a:alphaModFix/>
              </a:blip>
              <a:srcRect b="3099" l="37762" r="37985" t="7591"/>
              <a:stretch/>
            </p:blipFill>
            <p:spPr>
              <a:xfrm>
                <a:off x="2838499" y="1459800"/>
                <a:ext cx="1419251" cy="29398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" name="Shape 366"/>
              <p:cNvSpPr/>
              <p:nvPr/>
            </p:nvSpPr>
            <p:spPr>
              <a:xfrm>
                <a:off x="3115900" y="1843650"/>
                <a:ext cx="999947" cy="2130310"/>
              </a:xfrm>
              <a:custGeom>
                <a:pathLst>
                  <a:path extrusionOk="0" h="85426" w="39469">
                    <a:moveTo>
                      <a:pt x="0" y="0"/>
                    </a:moveTo>
                    <a:lnTo>
                      <a:pt x="28926" y="4866"/>
                    </a:lnTo>
                    <a:lnTo>
                      <a:pt x="39469" y="79749"/>
                    </a:lnTo>
                    <a:lnTo>
                      <a:pt x="10002" y="85426"/>
                    </a:lnTo>
                    <a:close/>
                  </a:path>
                </a:pathLst>
              </a:custGeom>
              <a:solidFill>
                <a:srgbClr val="EFEF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Blow to start</a:t>
            </a:r>
          </a:p>
        </p:txBody>
      </p:sp>
      <p:grpSp>
        <p:nvGrpSpPr>
          <p:cNvPr id="372" name="Shape 372"/>
          <p:cNvGrpSpPr/>
          <p:nvPr/>
        </p:nvGrpSpPr>
        <p:grpSpPr>
          <a:xfrm>
            <a:off x="962745" y="1828303"/>
            <a:ext cx="2864179" cy="2342321"/>
            <a:chOff x="311699" y="1912664"/>
            <a:chExt cx="4319377" cy="353238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3">
              <a:alphaModFix/>
            </a:blip>
            <a:srcRect b="40216" l="28303" r="23180" t="0"/>
            <a:stretch/>
          </p:blipFill>
          <p:spPr>
            <a:xfrm rot="1585242">
              <a:off x="1771899" y="2720217"/>
              <a:ext cx="2478420" cy="22931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Shape 374"/>
            <p:cNvGrpSpPr/>
            <p:nvPr/>
          </p:nvGrpSpPr>
          <p:grpSpPr>
            <a:xfrm>
              <a:off x="311699" y="1912664"/>
              <a:ext cx="1269237" cy="2629129"/>
              <a:chOff x="2838499" y="1459800"/>
              <a:chExt cx="1419251" cy="2939874"/>
            </a:xfrm>
          </p:grpSpPr>
          <p:pic>
            <p:nvPicPr>
              <p:cNvPr id="375" name="Shape 375"/>
              <p:cNvPicPr preferRelativeResize="0"/>
              <p:nvPr/>
            </p:nvPicPr>
            <p:blipFill rotWithShape="1">
              <a:blip r:embed="rId4">
                <a:alphaModFix/>
              </a:blip>
              <a:srcRect b="3099" l="37762" r="37985" t="7591"/>
              <a:stretch/>
            </p:blipFill>
            <p:spPr>
              <a:xfrm>
                <a:off x="2838499" y="1459800"/>
                <a:ext cx="1419251" cy="29398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Shape 376"/>
              <p:cNvSpPr/>
              <p:nvPr/>
            </p:nvSpPr>
            <p:spPr>
              <a:xfrm>
                <a:off x="3115900" y="1843650"/>
                <a:ext cx="999947" cy="2130310"/>
              </a:xfrm>
              <a:custGeom>
                <a:pathLst>
                  <a:path extrusionOk="0" h="85426" w="39469">
                    <a:moveTo>
                      <a:pt x="0" y="0"/>
                    </a:moveTo>
                    <a:lnTo>
                      <a:pt x="28926" y="4866"/>
                    </a:lnTo>
                    <a:lnTo>
                      <a:pt x="39469" y="79749"/>
                    </a:lnTo>
                    <a:lnTo>
                      <a:pt x="10002" y="85426"/>
                    </a:lnTo>
                    <a:close/>
                  </a:path>
                </a:pathLst>
              </a:custGeom>
              <a:solidFill>
                <a:srgbClr val="EFEF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</p:grpSp>
      </p:grpSp>
      <p:grpSp>
        <p:nvGrpSpPr>
          <p:cNvPr id="377" name="Shape 377"/>
          <p:cNvGrpSpPr/>
          <p:nvPr/>
        </p:nvGrpSpPr>
        <p:grpSpPr>
          <a:xfrm>
            <a:off x="4592757" y="891317"/>
            <a:ext cx="2048744" cy="4091096"/>
            <a:chOff x="4838000" y="1257050"/>
            <a:chExt cx="1658499" cy="3311824"/>
          </a:xfrm>
        </p:grpSpPr>
        <p:pic>
          <p:nvPicPr>
            <p:cNvPr id="378" name="Shape 3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Shape 380"/>
          <p:cNvPicPr preferRelativeResize="0"/>
          <p:nvPr/>
        </p:nvPicPr>
        <p:blipFill rotWithShape="1">
          <a:blip r:embed="rId6">
            <a:alphaModFix amt="87000"/>
          </a:blip>
          <a:srcRect b="0" l="47274" r="0" t="0"/>
          <a:stretch/>
        </p:blipFill>
        <p:spPr>
          <a:xfrm>
            <a:off x="4710763" y="1467313"/>
            <a:ext cx="1807411" cy="30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7576" y="2321199"/>
            <a:ext cx="953799" cy="9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5205" y="3597500"/>
            <a:ext cx="58384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/>
          <p:nvPr/>
        </p:nvCxnSpPr>
        <p:spPr>
          <a:xfrm rot="10800000">
            <a:off x="5614475" y="2968250"/>
            <a:ext cx="0" cy="82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5157525" y="1526300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Start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Flying</a:t>
            </a:r>
          </a:p>
        </p:txBody>
      </p:sp>
      <p:cxnSp>
        <p:nvCxnSpPr>
          <p:cNvPr id="385" name="Shape 385"/>
          <p:cNvCxnSpPr/>
          <p:nvPr/>
        </p:nvCxnSpPr>
        <p:spPr>
          <a:xfrm>
            <a:off x="3662475" y="2828750"/>
            <a:ext cx="82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386" name="Shape 386"/>
          <p:cNvGrpSpPr/>
          <p:nvPr/>
        </p:nvGrpSpPr>
        <p:grpSpPr>
          <a:xfrm>
            <a:off x="6850132" y="891317"/>
            <a:ext cx="2048744" cy="4091096"/>
            <a:chOff x="4838000" y="1257050"/>
            <a:chExt cx="1658499" cy="3311824"/>
          </a:xfrm>
        </p:grpSpPr>
        <p:pic>
          <p:nvPicPr>
            <p:cNvPr id="387" name="Shape 3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8000" y="1257050"/>
              <a:ext cx="1658499" cy="331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/>
            <p:nvPr/>
          </p:nvSpPr>
          <p:spPr>
            <a:xfrm>
              <a:off x="4940800" y="1723375"/>
              <a:ext cx="1452900" cy="248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9" name="Shape 389"/>
          <p:cNvPicPr preferRelativeResize="0"/>
          <p:nvPr/>
        </p:nvPicPr>
        <p:blipFill rotWithShape="1">
          <a:blip r:embed="rId6">
            <a:alphaModFix amt="87000"/>
          </a:blip>
          <a:srcRect b="0" l="1534" r="45739" t="0"/>
          <a:stretch/>
        </p:blipFill>
        <p:spPr>
          <a:xfrm>
            <a:off x="6968138" y="1467313"/>
            <a:ext cx="1807411" cy="30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4951" y="2321199"/>
            <a:ext cx="953799" cy="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Naturally Squashed Bubble 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Spring-mass model?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017625" y="1450100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Start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Flying</a:t>
            </a:r>
          </a:p>
        </p:txBody>
      </p:sp>
      <p:grpSp>
        <p:nvGrpSpPr>
          <p:cNvPr id="398" name="Shape 398"/>
          <p:cNvGrpSpPr/>
          <p:nvPr/>
        </p:nvGrpSpPr>
        <p:grpSpPr>
          <a:xfrm rot="5400000">
            <a:off x="3107903" y="2188288"/>
            <a:ext cx="2956226" cy="1480422"/>
            <a:chOff x="2540356" y="1904294"/>
            <a:chExt cx="4091096" cy="2048744"/>
          </a:xfrm>
        </p:grpSpPr>
        <p:grpSp>
          <p:nvGrpSpPr>
            <p:cNvPr id="399" name="Shape 399"/>
            <p:cNvGrpSpPr/>
            <p:nvPr/>
          </p:nvGrpSpPr>
          <p:grpSpPr>
            <a:xfrm rot="-5400000">
              <a:off x="3561532" y="883117"/>
              <a:ext cx="2048744" cy="4091096"/>
              <a:chOff x="4838000" y="1257050"/>
              <a:chExt cx="1658499" cy="3311824"/>
            </a:xfrm>
          </p:grpSpPr>
          <p:pic>
            <p:nvPicPr>
              <p:cNvPr id="400" name="Shape 4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1" name="Shape 401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02" name="Shape 402"/>
            <p:cNvPicPr preferRelativeResize="0"/>
            <p:nvPr/>
          </p:nvPicPr>
          <p:blipFill rotWithShape="1">
            <a:blip r:embed="rId4">
              <a:alphaModFix/>
            </a:blip>
            <a:srcRect b="11838" l="16531" r="14182" t="7736"/>
            <a:stretch/>
          </p:blipFill>
          <p:spPr>
            <a:xfrm>
              <a:off x="3768525" y="2085875"/>
              <a:ext cx="1778100" cy="1633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40216" l="28303" r="23180" t="0"/>
          <a:stretch/>
        </p:blipFill>
        <p:spPr>
          <a:xfrm rot="1585248">
            <a:off x="5449751" y="3266070"/>
            <a:ext cx="1917623" cy="177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6">
            <a:alphaModFix/>
          </a:blip>
          <a:srcRect b="12946" l="57571" r="0" t="24325"/>
          <a:stretch/>
        </p:blipFill>
        <p:spPr>
          <a:xfrm>
            <a:off x="5824500" y="1272262"/>
            <a:ext cx="2222724" cy="18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7">
            <a:alphaModFix/>
          </a:blip>
          <a:srcRect b="8172" l="0" r="0" t="0"/>
          <a:stretch/>
        </p:blipFill>
        <p:spPr>
          <a:xfrm>
            <a:off x="311700" y="1839424"/>
            <a:ext cx="3118742" cy="2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UI Prototype: Tilting to Look around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1" name="Shape 411"/>
          <p:cNvGrpSpPr/>
          <p:nvPr/>
        </p:nvGrpSpPr>
        <p:grpSpPr>
          <a:xfrm>
            <a:off x="3924109" y="1753733"/>
            <a:ext cx="1526878" cy="3048993"/>
            <a:chOff x="2669589" y="1633399"/>
            <a:chExt cx="1740429" cy="3475428"/>
          </a:xfrm>
        </p:grpSpPr>
        <p:grpSp>
          <p:nvGrpSpPr>
            <p:cNvPr id="412" name="Shape 412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13" name="Shape 4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" name="Shape 414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15" name="Shape 415"/>
            <p:cNvPicPr preferRelativeResize="0"/>
            <p:nvPr/>
          </p:nvPicPr>
          <p:blipFill rotWithShape="1">
            <a:blip r:embed="rId4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Shape 4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Shape 417"/>
          <p:cNvPicPr preferRelativeResize="0"/>
          <p:nvPr/>
        </p:nvPicPr>
        <p:blipFill rotWithShape="1">
          <a:blip r:embed="rId6">
            <a:alphaModFix/>
          </a:blip>
          <a:srcRect b="49865" l="7005" r="49289" t="19265"/>
          <a:stretch/>
        </p:blipFill>
        <p:spPr>
          <a:xfrm>
            <a:off x="104150" y="1204000"/>
            <a:ext cx="2414332" cy="1153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Shape 418"/>
          <p:cNvGrpSpPr/>
          <p:nvPr/>
        </p:nvGrpSpPr>
        <p:grpSpPr>
          <a:xfrm>
            <a:off x="5783310" y="2514795"/>
            <a:ext cx="3048993" cy="1526878"/>
            <a:chOff x="5117082" y="2546199"/>
            <a:chExt cx="3475428" cy="1740429"/>
          </a:xfrm>
        </p:grpSpPr>
        <p:grpSp>
          <p:nvGrpSpPr>
            <p:cNvPr id="419" name="Shape 419"/>
            <p:cNvGrpSpPr/>
            <p:nvPr/>
          </p:nvGrpSpPr>
          <p:grpSpPr>
            <a:xfrm rot="5400000">
              <a:off x="5984581" y="1678699"/>
              <a:ext cx="1740429" cy="3475428"/>
              <a:chOff x="4838000" y="1339818"/>
              <a:chExt cx="1658499" cy="3311824"/>
            </a:xfrm>
          </p:grpSpPr>
          <p:pic>
            <p:nvPicPr>
              <p:cNvPr id="420" name="Shape 4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4838000" y="1339818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" name="Shape 421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22" name="Shape 422"/>
            <p:cNvPicPr preferRelativeResize="0"/>
            <p:nvPr/>
          </p:nvPicPr>
          <p:blipFill rotWithShape="1">
            <a:blip r:embed="rId4">
              <a:alphaModFix amt="87000"/>
            </a:blip>
            <a:srcRect b="14284" l="0" r="0" t="27928"/>
            <a:stretch/>
          </p:blipFill>
          <p:spPr>
            <a:xfrm>
              <a:off x="5574150" y="2653825"/>
              <a:ext cx="2621851" cy="152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Shape 4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04388" y="29492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Shape 424"/>
          <p:cNvGrpSpPr/>
          <p:nvPr/>
        </p:nvGrpSpPr>
        <p:grpSpPr>
          <a:xfrm>
            <a:off x="1420373" y="2378480"/>
            <a:ext cx="1938005" cy="1494699"/>
            <a:chOff x="2133199" y="2160412"/>
            <a:chExt cx="1381625" cy="1065587"/>
          </a:xfrm>
        </p:grpSpPr>
        <p:pic>
          <p:nvPicPr>
            <p:cNvPr id="425" name="Shape 425"/>
            <p:cNvPicPr preferRelativeResize="0"/>
            <p:nvPr/>
          </p:nvPicPr>
          <p:blipFill rotWithShape="1">
            <a:blip r:embed="rId6">
              <a:alphaModFix/>
            </a:blip>
            <a:srcRect b="62404" l="49780" r="21298" t="6726"/>
            <a:stretch/>
          </p:blipFill>
          <p:spPr>
            <a:xfrm>
              <a:off x="2133199" y="2160412"/>
              <a:ext cx="1139050" cy="82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Shape 426"/>
            <p:cNvSpPr/>
            <p:nvPr/>
          </p:nvSpPr>
          <p:spPr>
            <a:xfrm>
              <a:off x="2844925" y="2698600"/>
              <a:ext cx="669900" cy="52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1239409" y="3254261"/>
            <a:ext cx="2182881" cy="1750569"/>
            <a:chOff x="629750" y="3320875"/>
            <a:chExt cx="1556200" cy="1248000"/>
          </a:xfrm>
        </p:grpSpPr>
        <p:pic>
          <p:nvPicPr>
            <p:cNvPr id="428" name="Shape 428"/>
            <p:cNvPicPr preferRelativeResize="0"/>
            <p:nvPr/>
          </p:nvPicPr>
          <p:blipFill rotWithShape="1">
            <a:blip r:embed="rId6">
              <a:alphaModFix/>
            </a:blip>
            <a:srcRect b="0" l="27820" r="44983" t="57864"/>
            <a:stretch/>
          </p:blipFill>
          <p:spPr>
            <a:xfrm>
              <a:off x="629750" y="3446000"/>
              <a:ext cx="1071049" cy="112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Shape 429"/>
            <p:cNvSpPr/>
            <p:nvPr/>
          </p:nvSpPr>
          <p:spPr>
            <a:xfrm>
              <a:off x="1516050" y="3320875"/>
              <a:ext cx="669900" cy="52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62404" l="49780" r="36302" t="6726"/>
          <a:stretch/>
        </p:blipFill>
        <p:spPr>
          <a:xfrm>
            <a:off x="2595994" y="2315275"/>
            <a:ext cx="869925" cy="13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Blow bubble in normal direction</a:t>
            </a:r>
          </a:p>
        </p:txBody>
      </p:sp>
      <p:grpSp>
        <p:nvGrpSpPr>
          <p:cNvPr id="436" name="Shape 436"/>
          <p:cNvGrpSpPr/>
          <p:nvPr/>
        </p:nvGrpSpPr>
        <p:grpSpPr>
          <a:xfrm>
            <a:off x="684895" y="1574856"/>
            <a:ext cx="1377375" cy="2750454"/>
            <a:chOff x="2669589" y="1633399"/>
            <a:chExt cx="1740429" cy="3475428"/>
          </a:xfrm>
        </p:grpSpPr>
        <p:grpSp>
          <p:nvGrpSpPr>
            <p:cNvPr id="437" name="Shape 437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38" name="Shape 4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Shape 439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40" name="Shape 440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Shape 4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Shape 442"/>
          <p:cNvGrpSpPr/>
          <p:nvPr/>
        </p:nvGrpSpPr>
        <p:grpSpPr>
          <a:xfrm>
            <a:off x="3976366" y="1574851"/>
            <a:ext cx="4675584" cy="3269177"/>
            <a:chOff x="588732" y="1885878"/>
            <a:chExt cx="3349992" cy="2342321"/>
          </a:xfrm>
        </p:grpSpPr>
        <p:grpSp>
          <p:nvGrpSpPr>
            <p:cNvPr id="443" name="Shape 443"/>
            <p:cNvGrpSpPr/>
            <p:nvPr/>
          </p:nvGrpSpPr>
          <p:grpSpPr>
            <a:xfrm>
              <a:off x="1074545" y="1885878"/>
              <a:ext cx="2864179" cy="2342321"/>
              <a:chOff x="311699" y="1912664"/>
              <a:chExt cx="4319377" cy="3532380"/>
            </a:xfrm>
          </p:grpSpPr>
          <p:pic>
            <p:nvPicPr>
              <p:cNvPr id="444" name="Shape 444"/>
              <p:cNvPicPr preferRelativeResize="0"/>
              <p:nvPr/>
            </p:nvPicPr>
            <p:blipFill rotWithShape="1">
              <a:blip r:embed="rId7">
                <a:alphaModFix/>
              </a:blip>
              <a:srcRect b="40216" l="28303" r="23180" t="0"/>
              <a:stretch/>
            </p:blipFill>
            <p:spPr>
              <a:xfrm rot="1585242">
                <a:off x="1771899" y="2720217"/>
                <a:ext cx="2478420" cy="229319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5" name="Shape 445"/>
              <p:cNvGrpSpPr/>
              <p:nvPr/>
            </p:nvGrpSpPr>
            <p:grpSpPr>
              <a:xfrm>
                <a:off x="311699" y="1912664"/>
                <a:ext cx="1269237" cy="2629129"/>
                <a:chOff x="2838499" y="1459800"/>
                <a:chExt cx="1419251" cy="2939874"/>
              </a:xfrm>
            </p:grpSpPr>
            <p:pic>
              <p:nvPicPr>
                <p:cNvPr id="446" name="Shape 44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3099" l="37762" r="37985" t="7591"/>
                <a:stretch/>
              </p:blipFill>
              <p:spPr>
                <a:xfrm>
                  <a:off x="2838499" y="1459800"/>
                  <a:ext cx="1419251" cy="29398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7" name="Shape 447"/>
                <p:cNvSpPr/>
                <p:nvPr/>
              </p:nvSpPr>
              <p:spPr>
                <a:xfrm>
                  <a:off x="3115900" y="1843650"/>
                  <a:ext cx="999947" cy="2130310"/>
                </a:xfrm>
                <a:custGeom>
                  <a:pathLst>
                    <a:path extrusionOk="0" h="85426" w="39469">
                      <a:moveTo>
                        <a:pt x="0" y="0"/>
                      </a:moveTo>
                      <a:lnTo>
                        <a:pt x="28926" y="4866"/>
                      </a:lnTo>
                      <a:lnTo>
                        <a:pt x="39469" y="79749"/>
                      </a:lnTo>
                      <a:lnTo>
                        <a:pt x="10002" y="85426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sp>
          </p:grpSp>
        </p:grpSp>
        <p:pic>
          <p:nvPicPr>
            <p:cNvPr id="448" name="Shape 4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58164">
              <a:off x="1388525" y="2423625"/>
              <a:ext cx="288800" cy="528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9" name="Shape 449"/>
            <p:cNvCxnSpPr/>
            <p:nvPr/>
          </p:nvCxnSpPr>
          <p:spPr>
            <a:xfrm flipH="1">
              <a:off x="588732" y="2733445"/>
              <a:ext cx="635100" cy="97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+ Story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At last night I was playing Windows Minesweeper.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 was so sleepy and I started to dozing off.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After few minutes, I felt a strange feeling. It made me awake from the sleep.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Damn, where am I? I woke up in the strange place with grids and buttons.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The floor I was standing was opened and showed a number.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 soon found that this place looks so similar to the minefield I saw in the game.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Suddenly, a voice came from the sky : “Open all the cells without a mine. You can’t escape from this place before you complete that. Good luck”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Bubble Bursts + Record</a:t>
            </a:r>
          </a:p>
        </p:txBody>
      </p:sp>
      <p:grpSp>
        <p:nvGrpSpPr>
          <p:cNvPr id="455" name="Shape 455"/>
          <p:cNvGrpSpPr/>
          <p:nvPr/>
        </p:nvGrpSpPr>
        <p:grpSpPr>
          <a:xfrm>
            <a:off x="1802794" y="1415037"/>
            <a:ext cx="1533666" cy="3062547"/>
            <a:chOff x="2669589" y="1633399"/>
            <a:chExt cx="1740429" cy="3475428"/>
          </a:xfrm>
        </p:grpSpPr>
        <p:grpSp>
          <p:nvGrpSpPr>
            <p:cNvPr id="456" name="Shape 456"/>
            <p:cNvGrpSpPr/>
            <p:nvPr/>
          </p:nvGrpSpPr>
          <p:grpSpPr>
            <a:xfrm>
              <a:off x="2669589" y="1633399"/>
              <a:ext cx="1740429" cy="3475428"/>
              <a:chOff x="4838000" y="1257050"/>
              <a:chExt cx="1658499" cy="3311824"/>
            </a:xfrm>
          </p:grpSpPr>
          <p:pic>
            <p:nvPicPr>
              <p:cNvPr id="457" name="Shape 45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" name="Shape 458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9" name="Shape 459"/>
            <p:cNvPicPr preferRelativeResize="0"/>
            <p:nvPr/>
          </p:nvPicPr>
          <p:blipFill rotWithShape="1">
            <a:blip r:embed="rId4">
              <a:alphaModFix amt="87000"/>
            </a:blip>
            <a:srcRect b="0" l="47274" r="0" t="0"/>
            <a:stretch/>
          </p:blipFill>
          <p:spPr>
            <a:xfrm>
              <a:off x="2769823" y="2122712"/>
              <a:ext cx="1535409" cy="2609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62913" y="2825074"/>
              <a:ext cx="953799" cy="93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Shape 461"/>
          <p:cNvGrpSpPr/>
          <p:nvPr/>
        </p:nvGrpSpPr>
        <p:grpSpPr>
          <a:xfrm>
            <a:off x="3584236" y="1415077"/>
            <a:ext cx="1533708" cy="3062630"/>
            <a:chOff x="3838345" y="1574856"/>
            <a:chExt cx="1377375" cy="2750454"/>
          </a:xfrm>
        </p:grpSpPr>
        <p:grpSp>
          <p:nvGrpSpPr>
            <p:cNvPr id="462" name="Shape 462"/>
            <p:cNvGrpSpPr/>
            <p:nvPr/>
          </p:nvGrpSpPr>
          <p:grpSpPr>
            <a:xfrm>
              <a:off x="3838345" y="1574856"/>
              <a:ext cx="1377375" cy="2750454"/>
              <a:chOff x="2669589" y="1633399"/>
              <a:chExt cx="1740429" cy="3475428"/>
            </a:xfrm>
          </p:grpSpPr>
          <p:grpSp>
            <p:nvGrpSpPr>
              <p:cNvPr id="463" name="Shape 463"/>
              <p:cNvGrpSpPr/>
              <p:nvPr/>
            </p:nvGrpSpPr>
            <p:grpSpPr>
              <a:xfrm>
                <a:off x="2669589" y="1633399"/>
                <a:ext cx="1740429" cy="3475428"/>
                <a:chOff x="4838000" y="1257050"/>
                <a:chExt cx="1658499" cy="3311824"/>
              </a:xfrm>
            </p:grpSpPr>
            <p:pic>
              <p:nvPicPr>
                <p:cNvPr id="464" name="Shape 46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838000" y="1257050"/>
                  <a:ext cx="1658499" cy="33118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5" name="Shape 465"/>
                <p:cNvSpPr/>
                <p:nvPr/>
              </p:nvSpPr>
              <p:spPr>
                <a:xfrm>
                  <a:off x="4940800" y="1723375"/>
                  <a:ext cx="1452900" cy="24870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466" name="Shape 466"/>
              <p:cNvPicPr preferRelativeResize="0"/>
              <p:nvPr/>
            </p:nvPicPr>
            <p:blipFill rotWithShape="1">
              <a:blip r:embed="rId4">
                <a:alphaModFix amt="87000"/>
              </a:blip>
              <a:srcRect b="0" l="72624" r="10700" t="68373"/>
              <a:stretch/>
            </p:blipFill>
            <p:spPr>
              <a:xfrm>
                <a:off x="2769823" y="2122712"/>
                <a:ext cx="1535409" cy="26099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7" name="Shape 467"/>
            <p:cNvPicPr preferRelativeResize="0"/>
            <p:nvPr/>
          </p:nvPicPr>
          <p:blipFill>
            <a:blip r:embed="rId6">
              <a:alphaModFix amt="68000"/>
            </a:blip>
            <a:stretch>
              <a:fillRect/>
            </a:stretch>
          </p:blipFill>
          <p:spPr>
            <a:xfrm>
              <a:off x="3970699" y="2745932"/>
              <a:ext cx="1112674" cy="1120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8" name="Shape 4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499" y="3415100"/>
            <a:ext cx="3866499" cy="17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5746725" y="1228174"/>
            <a:ext cx="2638274" cy="28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3891487" y="2131825"/>
            <a:ext cx="919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3.4km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Shape 475"/>
          <p:cNvCxnSpPr/>
          <p:nvPr/>
        </p:nvCxnSpPr>
        <p:spPr>
          <a:xfrm>
            <a:off x="5999100" y="2976125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6" name="Shape 476"/>
          <p:cNvSpPr/>
          <p:nvPr/>
        </p:nvSpPr>
        <p:spPr>
          <a:xfrm>
            <a:off x="6349200" y="1017725"/>
            <a:ext cx="2560800" cy="384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sp>
        <p:nvSpPr>
          <p:cNvPr id="477" name="Shape 477"/>
          <p:cNvSpPr/>
          <p:nvPr/>
        </p:nvSpPr>
        <p:spPr>
          <a:xfrm>
            <a:off x="2874200" y="1017725"/>
            <a:ext cx="3288300" cy="384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cxnSp>
        <p:nvCxnSpPr>
          <p:cNvPr id="478" name="Shape 478"/>
          <p:cNvCxnSpPr/>
          <p:nvPr/>
        </p:nvCxnSpPr>
        <p:spPr>
          <a:xfrm rot="10800000">
            <a:off x="1402450" y="2649500"/>
            <a:ext cx="18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9" name="Shape 479"/>
          <p:cNvSpPr/>
          <p:nvPr/>
        </p:nvSpPr>
        <p:spPr>
          <a:xfrm>
            <a:off x="3115250" y="2342975"/>
            <a:ext cx="2895000" cy="236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481" name="Shape 481"/>
          <p:cNvSpPr/>
          <p:nvPr/>
        </p:nvSpPr>
        <p:spPr>
          <a:xfrm>
            <a:off x="3704800" y="4158392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1211850" y="3165975"/>
            <a:ext cx="230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3" name="Shape 483"/>
          <p:cNvSpPr/>
          <p:nvPr/>
        </p:nvSpPr>
        <p:spPr>
          <a:xfrm>
            <a:off x="3704800" y="2885185"/>
            <a:ext cx="1716000" cy="56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Volume level sensor</a:t>
            </a:r>
          </a:p>
        </p:txBody>
      </p:sp>
      <p:cxnSp>
        <p:nvCxnSpPr>
          <p:cNvPr id="484" name="Shape 484"/>
          <p:cNvCxnSpPr>
            <a:stCxn id="481" idx="1"/>
          </p:cNvCxnSpPr>
          <p:nvPr/>
        </p:nvCxnSpPr>
        <p:spPr>
          <a:xfrm rot="10800000">
            <a:off x="1402600" y="4340642"/>
            <a:ext cx="23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5" name="Shape 485"/>
          <p:cNvSpPr/>
          <p:nvPr/>
        </p:nvSpPr>
        <p:spPr>
          <a:xfrm>
            <a:off x="3704800" y="3585424"/>
            <a:ext cx="1716000" cy="3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Gyroscope sensor</a:t>
            </a:r>
          </a:p>
        </p:txBody>
      </p:sp>
      <p:cxnSp>
        <p:nvCxnSpPr>
          <p:cNvPr id="486" name="Shape 486"/>
          <p:cNvCxnSpPr/>
          <p:nvPr/>
        </p:nvCxnSpPr>
        <p:spPr>
          <a:xfrm>
            <a:off x="937625" y="3767675"/>
            <a:ext cx="258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7" name="Shape 487"/>
          <p:cNvSpPr/>
          <p:nvPr/>
        </p:nvSpPr>
        <p:spPr>
          <a:xfrm>
            <a:off x="364425" y="2237550"/>
            <a:ext cx="980400" cy="25761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2026287" y="22790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2026287" y="2826287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2026287" y="3416700"/>
            <a:ext cx="585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901725" y="4013700"/>
            <a:ext cx="1138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Feedback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99" y="1802246"/>
            <a:ext cx="980400" cy="4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24" y="1514500"/>
            <a:ext cx="752275" cy="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350" y="1793845"/>
            <a:ext cx="1172460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6806100" y="238437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Map generator</a:t>
            </a:r>
          </a:p>
        </p:txBody>
      </p:sp>
      <p:sp>
        <p:nvSpPr>
          <p:cNvPr id="496" name="Shape 496"/>
          <p:cNvSpPr/>
          <p:nvPr/>
        </p:nvSpPr>
        <p:spPr>
          <a:xfrm>
            <a:off x="6806100" y="2755823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Basic geometry</a:t>
            </a:r>
          </a:p>
        </p:txBody>
      </p:sp>
      <p:sp>
        <p:nvSpPr>
          <p:cNvPr id="497" name="Shape 497"/>
          <p:cNvSpPr/>
          <p:nvPr/>
        </p:nvSpPr>
        <p:spPr>
          <a:xfrm>
            <a:off x="6806100" y="3478448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Physics engine</a:t>
            </a:r>
          </a:p>
        </p:txBody>
      </p:sp>
      <p:sp>
        <p:nvSpPr>
          <p:cNvPr id="498" name="Shape 498"/>
          <p:cNvSpPr/>
          <p:nvPr/>
        </p:nvSpPr>
        <p:spPr>
          <a:xfrm>
            <a:off x="6806100" y="3117135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499" name="Shape 499"/>
          <p:cNvSpPr/>
          <p:nvPr/>
        </p:nvSpPr>
        <p:spPr>
          <a:xfrm>
            <a:off x="6806100" y="38397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Collision handler</a:t>
            </a:r>
          </a:p>
        </p:txBody>
      </p:sp>
      <p:sp>
        <p:nvSpPr>
          <p:cNvPr id="500" name="Shape 500"/>
          <p:cNvSpPr/>
          <p:nvPr/>
        </p:nvSpPr>
        <p:spPr>
          <a:xfrm>
            <a:off x="6806100" y="4201060"/>
            <a:ext cx="1647000" cy="3072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Maze explorer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(진종민)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050" y="1488725"/>
            <a:ext cx="5312949" cy="29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+ Story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Escape the maze!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person game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minimap!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monsters at some cul-de-sacs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can use drill to drill wall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Day&amp;night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Difficulty : easy(trace) of difficult (no trace)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62" y="852237"/>
            <a:ext cx="26765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Movement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0" y="1086724"/>
            <a:ext cx="8570649" cy="3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Trace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Monster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75" y="1093925"/>
            <a:ext cx="8043823" cy="36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Drilling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Drilling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1093925"/>
            <a:ext cx="8384299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Night mode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1093924"/>
            <a:ext cx="8112850" cy="36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Prototype: Basic interface</a:t>
            </a:r>
          </a:p>
        </p:txBody>
      </p:sp>
      <p:pic>
        <p:nvPicPr>
          <p:cNvPr descr="ui_normal.jp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26" y="1017725"/>
            <a:ext cx="2350200" cy="406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Shape 75"/>
          <p:cNvCxnSpPr/>
          <p:nvPr/>
        </p:nvCxnSpPr>
        <p:spPr>
          <a:xfrm flipH="1" rot="10800000">
            <a:off x="3673925" y="1457550"/>
            <a:ext cx="722700" cy="240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/>
        </p:nvSpPr>
        <p:spPr>
          <a:xfrm>
            <a:off x="4468925" y="1076900"/>
            <a:ext cx="4986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Information about elapsed time since start,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c</a:t>
            </a:r>
            <a:r>
              <a:rPr b="1" lang="en"/>
              <a:t>losed (i.e not opened) cells, etc.</a:t>
            </a:r>
          </a:p>
        </p:txBody>
      </p:sp>
      <p:cxnSp>
        <p:nvCxnSpPr>
          <p:cNvPr id="77" name="Shape 77"/>
          <p:cNvCxnSpPr/>
          <p:nvPr/>
        </p:nvCxnSpPr>
        <p:spPr>
          <a:xfrm flipH="1" rot="10800000">
            <a:off x="2842775" y="2626050"/>
            <a:ext cx="1963500" cy="57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" name="Shape 78"/>
          <p:cNvSpPr txBox="1"/>
          <p:nvPr/>
        </p:nvSpPr>
        <p:spPr>
          <a:xfrm>
            <a:off x="4878500" y="2377800"/>
            <a:ext cx="1493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Closed cell</a:t>
            </a:r>
          </a:p>
        </p:txBody>
      </p:sp>
      <p:cxnSp>
        <p:nvCxnSpPr>
          <p:cNvPr id="79" name="Shape 79"/>
          <p:cNvCxnSpPr/>
          <p:nvPr/>
        </p:nvCxnSpPr>
        <p:spPr>
          <a:xfrm flipH="1" rot="10800000">
            <a:off x="3577575" y="3722175"/>
            <a:ext cx="1638300" cy="49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 txBox="1"/>
          <p:nvPr/>
        </p:nvSpPr>
        <p:spPr>
          <a:xfrm>
            <a:off x="5215875" y="3406575"/>
            <a:ext cx="1638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Movement pad</a:t>
            </a:r>
          </a:p>
        </p:txBody>
      </p:sp>
      <p:cxnSp>
        <p:nvCxnSpPr>
          <p:cNvPr id="81" name="Shape 81"/>
          <p:cNvCxnSpPr>
            <a:endCxn id="82" idx="1"/>
          </p:cNvCxnSpPr>
          <p:nvPr/>
        </p:nvCxnSpPr>
        <p:spPr>
          <a:xfrm flipH="1" rot="10800000">
            <a:off x="3661900" y="3159675"/>
            <a:ext cx="1674300" cy="38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" name="Shape 82"/>
          <p:cNvSpPr txBox="1"/>
          <p:nvPr/>
        </p:nvSpPr>
        <p:spPr>
          <a:xfrm>
            <a:off x="5336200" y="2912775"/>
            <a:ext cx="1264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Opened cell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 : Night mode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-857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49" y="1093925"/>
            <a:ext cx="8455649" cy="37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Shape 568"/>
          <p:cNvCxnSpPr/>
          <p:nvPr/>
        </p:nvCxnSpPr>
        <p:spPr>
          <a:xfrm>
            <a:off x="6075300" y="2713768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9" name="Shape 569"/>
          <p:cNvSpPr/>
          <p:nvPr/>
        </p:nvSpPr>
        <p:spPr>
          <a:xfrm>
            <a:off x="6501600" y="1172900"/>
            <a:ext cx="2560800" cy="224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program</a:t>
            </a:r>
          </a:p>
        </p:txBody>
      </p:sp>
      <p:cxnSp>
        <p:nvCxnSpPr>
          <p:cNvPr id="570" name="Shape 570"/>
          <p:cNvCxnSpPr/>
          <p:nvPr/>
        </p:nvCxnSpPr>
        <p:spPr>
          <a:xfrm rot="10800000">
            <a:off x="1402450" y="2419025"/>
            <a:ext cx="1765200" cy="2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1" name="Shape 571"/>
          <p:cNvSpPr/>
          <p:nvPr/>
        </p:nvSpPr>
        <p:spPr>
          <a:xfrm>
            <a:off x="3191450" y="1839424"/>
            <a:ext cx="2895000" cy="156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Android device</a:t>
            </a:r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cxnSp>
        <p:nvCxnSpPr>
          <p:cNvPr id="573" name="Shape 573"/>
          <p:cNvCxnSpPr/>
          <p:nvPr/>
        </p:nvCxnSpPr>
        <p:spPr>
          <a:xfrm>
            <a:off x="1421025" y="2974096"/>
            <a:ext cx="1736100" cy="1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4" name="Shape 574"/>
          <p:cNvSpPr/>
          <p:nvPr/>
        </p:nvSpPr>
        <p:spPr>
          <a:xfrm>
            <a:off x="364425" y="1691688"/>
            <a:ext cx="980400" cy="18414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2021401" y="2116771"/>
            <a:ext cx="98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2159277" y="2620658"/>
            <a:ext cx="7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Touch</a:t>
            </a:r>
          </a:p>
        </p:txBody>
      </p:sp>
      <p:sp>
        <p:nvSpPr>
          <p:cNvPr id="577" name="Shape 577"/>
          <p:cNvSpPr/>
          <p:nvPr/>
        </p:nvSpPr>
        <p:spPr>
          <a:xfrm>
            <a:off x="6958500" y="1925990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Map generator</a:t>
            </a:r>
          </a:p>
        </p:txBody>
      </p:sp>
      <p:sp>
        <p:nvSpPr>
          <p:cNvPr id="578" name="Shape 578"/>
          <p:cNvSpPr/>
          <p:nvPr/>
        </p:nvSpPr>
        <p:spPr>
          <a:xfrm>
            <a:off x="6958500" y="2229161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AI</a:t>
            </a:r>
          </a:p>
        </p:txBody>
      </p:sp>
      <p:sp>
        <p:nvSpPr>
          <p:cNvPr id="579" name="Shape 579"/>
          <p:cNvSpPr/>
          <p:nvPr/>
        </p:nvSpPr>
        <p:spPr>
          <a:xfrm>
            <a:off x="6958500" y="2818957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Light</a:t>
            </a:r>
          </a:p>
        </p:txBody>
      </p:sp>
      <p:sp>
        <p:nvSpPr>
          <p:cNvPr id="580" name="Shape 580"/>
          <p:cNvSpPr/>
          <p:nvPr/>
        </p:nvSpPr>
        <p:spPr>
          <a:xfrm>
            <a:off x="6958500" y="2524059"/>
            <a:ext cx="1647000" cy="250800"/>
          </a:xfrm>
          <a:prstGeom prst="roundRect">
            <a:avLst>
              <a:gd fmla="val 274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535537" y="1806487"/>
            <a:ext cx="6381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255" y="1985625"/>
            <a:ext cx="1079393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 Vote!!</a:t>
            </a:r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3D Minesweeper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Shading Quiz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Blowing Bubble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/>
              <a:t>Maze Explorer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Movement</a:t>
            </a:r>
          </a:p>
        </p:txBody>
      </p:sp>
      <p:pic>
        <p:nvPicPr>
          <p:cNvPr descr="ui_normal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426" y="1017725"/>
            <a:ext cx="2350200" cy="4061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ement_moveex.png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849" y="764748"/>
            <a:ext cx="2350200" cy="225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 flipH="1" rot="10800000">
            <a:off x="3577575" y="2264575"/>
            <a:ext cx="1313100" cy="197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4983551" y="4050100"/>
            <a:ext cx="2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-&gt; </a:t>
            </a:r>
            <a:r>
              <a:rPr b="1" lang="en" sz="1800"/>
              <a:t>Jump to (x+2, y+2)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049" y="2380749"/>
            <a:ext cx="713249" cy="15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Rotate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4104200" y="2257100"/>
            <a:ext cx="356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Swipe the screen to left / right</a:t>
            </a:r>
          </a:p>
        </p:txBody>
      </p:sp>
      <p:pic>
        <p:nvPicPr>
          <p:cNvPr descr="ui_swipe.jp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98" y="1017725"/>
            <a:ext cx="2314324" cy="39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149" y="2766224"/>
            <a:ext cx="671825" cy="14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545700" y="2726750"/>
            <a:ext cx="38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-&gt; Rotate the camera to left / right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Open the cell</a:t>
            </a:r>
          </a:p>
        </p:txBody>
      </p:sp>
      <p:pic>
        <p:nvPicPr>
          <p:cNvPr descr="open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74" y="1794799"/>
            <a:ext cx="1847275" cy="319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_done.jp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2" y="1794795"/>
            <a:ext cx="1847274" cy="3192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>
            <a:stCxn id="107" idx="3"/>
            <a:endCxn id="108" idx="1"/>
          </p:cNvCxnSpPr>
          <p:nvPr/>
        </p:nvCxnSpPr>
        <p:spPr>
          <a:xfrm>
            <a:off x="3593949" y="3390849"/>
            <a:ext cx="180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1516076" y="1276850"/>
            <a:ext cx="2406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Move to the new cell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418910" y="1276850"/>
            <a:ext cx="1802399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Cell is opened</a:t>
            </a:r>
          </a:p>
        </p:txBody>
      </p:sp>
      <p:sp>
        <p:nvSpPr>
          <p:cNvPr id="112" name="Shape 112"/>
          <p:cNvSpPr/>
          <p:nvPr/>
        </p:nvSpPr>
        <p:spPr>
          <a:xfrm>
            <a:off x="2300725" y="4059400"/>
            <a:ext cx="578100" cy="56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" name="Shape 113"/>
          <p:cNvCxnSpPr>
            <a:stCxn id="112" idx="6"/>
          </p:cNvCxnSpPr>
          <p:nvPr/>
        </p:nvCxnSpPr>
        <p:spPr>
          <a:xfrm>
            <a:off x="2878825" y="4342450"/>
            <a:ext cx="2963400" cy="42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Prototype: Open the cell</a:t>
            </a:r>
          </a:p>
        </p:txBody>
      </p:sp>
      <p:pic>
        <p:nvPicPr>
          <p:cNvPr descr="open.jp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74" y="1794799"/>
            <a:ext cx="1847275" cy="3192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>
            <a:stCxn id="119" idx="3"/>
            <a:endCxn id="121" idx="1"/>
          </p:cNvCxnSpPr>
          <p:nvPr/>
        </p:nvCxnSpPr>
        <p:spPr>
          <a:xfrm>
            <a:off x="3593949" y="3390849"/>
            <a:ext cx="180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" name="Shape 122"/>
          <p:cNvSpPr txBox="1"/>
          <p:nvPr/>
        </p:nvSpPr>
        <p:spPr>
          <a:xfrm>
            <a:off x="1314312" y="1276850"/>
            <a:ext cx="27120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Move to the wrong cell</a:t>
            </a:r>
          </a:p>
        </p:txBody>
      </p:sp>
      <p:pic>
        <p:nvPicPr>
          <p:cNvPr descr="die.jpg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497" y="1794795"/>
            <a:ext cx="1847275" cy="31921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6032143" y="1276850"/>
            <a:ext cx="954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Boom!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130" name="Shape 130"/>
          <p:cNvSpPr/>
          <p:nvPr/>
        </p:nvSpPr>
        <p:spPr>
          <a:xfrm>
            <a:off x="2701425" y="1385625"/>
            <a:ext cx="2571900" cy="306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997150" y="950900"/>
            <a:ext cx="2521800" cy="39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318000" y="1631075"/>
            <a:ext cx="1880100" cy="7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Mine generator</a:t>
            </a:r>
          </a:p>
        </p:txBody>
      </p:sp>
      <p:sp>
        <p:nvSpPr>
          <p:cNvPr id="133" name="Shape 133"/>
          <p:cNvSpPr/>
          <p:nvPr/>
        </p:nvSpPr>
        <p:spPr>
          <a:xfrm>
            <a:off x="6544800" y="2751075"/>
            <a:ext cx="1426500" cy="6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Timer</a:t>
            </a:r>
          </a:p>
        </p:txBody>
      </p:sp>
      <p:sp>
        <p:nvSpPr>
          <p:cNvPr id="134" name="Shape 134"/>
          <p:cNvSpPr/>
          <p:nvPr/>
        </p:nvSpPr>
        <p:spPr>
          <a:xfrm>
            <a:off x="6544800" y="3784075"/>
            <a:ext cx="14265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Renderer</a:t>
            </a:r>
          </a:p>
        </p:txBody>
      </p:sp>
      <p:sp>
        <p:nvSpPr>
          <p:cNvPr id="135" name="Shape 135"/>
          <p:cNvSpPr/>
          <p:nvPr/>
        </p:nvSpPr>
        <p:spPr>
          <a:xfrm>
            <a:off x="1004925" y="1842825"/>
            <a:ext cx="875400" cy="245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User</a:t>
            </a:r>
          </a:p>
        </p:txBody>
      </p:sp>
      <p:sp>
        <p:nvSpPr>
          <p:cNvPr id="136" name="Shape 136"/>
          <p:cNvSpPr/>
          <p:nvPr/>
        </p:nvSpPr>
        <p:spPr>
          <a:xfrm>
            <a:off x="3047325" y="3379075"/>
            <a:ext cx="1880100" cy="52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Vibrator</a:t>
            </a:r>
          </a:p>
        </p:txBody>
      </p:sp>
      <p:sp>
        <p:nvSpPr>
          <p:cNvPr id="137" name="Shape 137"/>
          <p:cNvSpPr/>
          <p:nvPr/>
        </p:nvSpPr>
        <p:spPr>
          <a:xfrm>
            <a:off x="3047325" y="2320089"/>
            <a:ext cx="1880100" cy="5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Touch screen</a:t>
            </a:r>
          </a:p>
        </p:txBody>
      </p:sp>
      <p:cxnSp>
        <p:nvCxnSpPr>
          <p:cNvPr id="138" name="Shape 138"/>
          <p:cNvCxnSpPr>
            <a:stCxn id="136" idx="1"/>
          </p:cNvCxnSpPr>
          <p:nvPr/>
        </p:nvCxnSpPr>
        <p:spPr>
          <a:xfrm rot="10800000">
            <a:off x="1869525" y="3638125"/>
            <a:ext cx="1177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" name="Shape 139"/>
          <p:cNvSpPr txBox="1"/>
          <p:nvPr/>
        </p:nvSpPr>
        <p:spPr>
          <a:xfrm>
            <a:off x="3009937" y="1660125"/>
            <a:ext cx="2010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Execution environment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508937" y="1116825"/>
            <a:ext cx="2010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program</a:t>
            </a:r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1891000" y="2550150"/>
            <a:ext cx="1156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5283975" y="2517725"/>
            <a:ext cx="6915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flipH="1">
            <a:off x="5267775" y="3150325"/>
            <a:ext cx="7239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